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9" r:id="rId2"/>
    <p:sldId id="260" r:id="rId3"/>
    <p:sldId id="315" r:id="rId4"/>
    <p:sldId id="326" r:id="rId5"/>
    <p:sldId id="352" r:id="rId6"/>
    <p:sldId id="331" r:id="rId7"/>
    <p:sldId id="328" r:id="rId8"/>
    <p:sldId id="346" r:id="rId9"/>
    <p:sldId id="329" r:id="rId10"/>
    <p:sldId id="330" r:id="rId11"/>
    <p:sldId id="332" r:id="rId12"/>
    <p:sldId id="333" r:id="rId13"/>
    <p:sldId id="336" r:id="rId14"/>
    <p:sldId id="337" r:id="rId15"/>
    <p:sldId id="338" r:id="rId16"/>
    <p:sldId id="347" r:id="rId17"/>
    <p:sldId id="339" r:id="rId18"/>
    <p:sldId id="348" r:id="rId19"/>
    <p:sldId id="353" r:id="rId20"/>
    <p:sldId id="349" r:id="rId21"/>
    <p:sldId id="350" r:id="rId22"/>
    <p:sldId id="343" r:id="rId23"/>
    <p:sldId id="351" r:id="rId24"/>
    <p:sldId id="344" r:id="rId25"/>
    <p:sldId id="345" r:id="rId26"/>
    <p:sldId id="324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800000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Chema%20C\Regionales\Presentacion%20Essade%20Barna\Tablas%20Presentaci&#243;n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Chema%20C\Regionales\Foro%20Automoci&#243;n%20M&#225;laga\PREVISONES%20FORO%20M&#193;LAGA%20VN_VO_RATI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Chema%20C\Regionales\Foro%20Automoci&#243;n%20M&#225;laga\PREVISONES%20FORO%20M&#193;LAGA%20VN_VO_RATI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Relationship Id="rId4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'Compartaiva Paises'!$D$3:$D$4</c:f>
              <c:strCache>
                <c:ptCount val="2"/>
                <c:pt idx="0">
                  <c:v>2014</c:v>
                </c:pt>
                <c:pt idx="1">
                  <c:v>Uds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1.8181820350968797E-2"/>
                  <c:y val="0.67008534982877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121213567312522E-2"/>
                  <c:y val="0.53333323761881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36365263226589E-2"/>
                  <c:y val="0.26894582067957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363652632267E-2"/>
                  <c:y val="0.38746431792820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757584795703272E-3"/>
                  <c:y val="0.157264929041446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'Compartaiva Paises'!$C$5:$C$9</c:f>
              <c:strCache>
                <c:ptCount val="5"/>
                <c:pt idx="0">
                  <c:v>Alemania</c:v>
                </c:pt>
                <c:pt idx="1">
                  <c:v>UK</c:v>
                </c:pt>
                <c:pt idx="2">
                  <c:v>Italia</c:v>
                </c:pt>
                <c:pt idx="3">
                  <c:v>Francia</c:v>
                </c:pt>
                <c:pt idx="4">
                  <c:v>España</c:v>
                </c:pt>
              </c:strCache>
            </c:strRef>
          </c:cat>
          <c:val>
            <c:numRef>
              <c:f>'Compartaiva Paises'!$D$5:$D$9</c:f>
              <c:numCache>
                <c:formatCode>#,##0</c:formatCode>
                <c:ptCount val="5"/>
                <c:pt idx="0">
                  <c:v>3339</c:v>
                </c:pt>
                <c:pt idx="1">
                  <c:v>2707</c:v>
                </c:pt>
                <c:pt idx="2">
                  <c:v>1466</c:v>
                </c:pt>
                <c:pt idx="3">
                  <c:v>2029</c:v>
                </c:pt>
                <c:pt idx="4">
                  <c:v>949</c:v>
                </c:pt>
              </c:numCache>
            </c:numRef>
          </c:val>
        </c:ser>
        <c:ser>
          <c:idx val="2"/>
          <c:order val="1"/>
          <c:tx>
            <c:strRef>
              <c:f>'Compartaiva Paises'!$F$3:$F$4</c:f>
              <c:strCache>
                <c:ptCount val="2"/>
                <c:pt idx="0">
                  <c:v>2015</c:v>
                </c:pt>
                <c:pt idx="1">
                  <c:v>Uds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1.5151516959140654E-2"/>
                  <c:y val="0.67692295543927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727275438710979E-2"/>
                  <c:y val="0.56068366006080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181820350968783E-2"/>
                  <c:y val="0.28034183003040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727275438710868E-2"/>
                  <c:y val="0.4284899515911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454550877421958E-3"/>
                  <c:y val="0.168660938392276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1.061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'Compartaiva Paises'!$C$5:$C$9</c:f>
              <c:strCache>
                <c:ptCount val="5"/>
                <c:pt idx="0">
                  <c:v>Alemania</c:v>
                </c:pt>
                <c:pt idx="1">
                  <c:v>UK</c:v>
                </c:pt>
                <c:pt idx="2">
                  <c:v>Italia</c:v>
                </c:pt>
                <c:pt idx="3">
                  <c:v>Francia</c:v>
                </c:pt>
                <c:pt idx="4">
                  <c:v>España</c:v>
                </c:pt>
              </c:strCache>
            </c:strRef>
          </c:cat>
          <c:val>
            <c:numRef>
              <c:f>'Compartaiva Paises'!$F$5:$F$9</c:f>
              <c:numCache>
                <c:formatCode>#,##0</c:formatCode>
                <c:ptCount val="5"/>
                <c:pt idx="0">
                  <c:v>3380</c:v>
                </c:pt>
                <c:pt idx="1">
                  <c:v>2836</c:v>
                </c:pt>
                <c:pt idx="2">
                  <c:v>1528</c:v>
                </c:pt>
                <c:pt idx="3">
                  <c:v>2214</c:v>
                </c:pt>
                <c:pt idx="4">
                  <c:v>1010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75776"/>
        <c:axId val="74502144"/>
      </c:barChart>
      <c:lineChart>
        <c:grouping val="standard"/>
        <c:varyColors val="0"/>
        <c:ser>
          <c:idx val="1"/>
          <c:order val="2"/>
          <c:tx>
            <c:strRef>
              <c:f>'Compartaiva Paises'!$E$3:$E$4</c:f>
              <c:strCache>
                <c:ptCount val="2"/>
                <c:pt idx="0">
                  <c:v>2014</c:v>
                </c:pt>
                <c:pt idx="1">
                  <c:v>%Var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969702573336027E-2"/>
                  <c:y val="-2.735042244199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969702573336027E-2"/>
                  <c:y val="-2.507122057182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909095789679821E-2"/>
                  <c:y val="-4.558403740331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727281403875133E-2"/>
                  <c:y val="-8.888887293646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567772286957143E-2"/>
                  <c:y val="-4.10256336629860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'Compartaiva Paises'!$C$5:$C$9</c:f>
              <c:strCache>
                <c:ptCount val="5"/>
                <c:pt idx="0">
                  <c:v>Alemania</c:v>
                </c:pt>
                <c:pt idx="1">
                  <c:v>UK</c:v>
                </c:pt>
                <c:pt idx="2">
                  <c:v>Italia</c:v>
                </c:pt>
                <c:pt idx="3">
                  <c:v>Francia</c:v>
                </c:pt>
                <c:pt idx="4">
                  <c:v>España</c:v>
                </c:pt>
              </c:strCache>
            </c:strRef>
          </c:cat>
          <c:val>
            <c:numRef>
              <c:f>'Compartaiva Paises'!$E$5:$E$9</c:f>
              <c:numCache>
                <c:formatCode>0.0%</c:formatCode>
                <c:ptCount val="5"/>
                <c:pt idx="0">
                  <c:v>5.4976303317535544E-2</c:v>
                </c:pt>
                <c:pt idx="1">
                  <c:v>6.4072327044025157E-2</c:v>
                </c:pt>
                <c:pt idx="2">
                  <c:v>4.4903777619387027E-2</c:v>
                </c:pt>
                <c:pt idx="3">
                  <c:v>-5.8468677494199539E-2</c:v>
                </c:pt>
                <c:pt idx="4">
                  <c:v>0.17450495049504949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'Compartaiva Paises'!$G$3:$G$4</c:f>
              <c:strCache>
                <c:ptCount val="2"/>
                <c:pt idx="0">
                  <c:v>2015</c:v>
                </c:pt>
                <c:pt idx="1">
                  <c:v>%Var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636365263226617E-2"/>
                  <c:y val="6.8376056104976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818185614195374E-2"/>
                  <c:y val="3.190882618232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484854269250206E-2"/>
                  <c:y val="3.646722992265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878792397851635E-2"/>
                  <c:y val="-2.279201870165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892004157363755E-2"/>
                  <c:y val="-4.10256336629860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'Compartaiva Paises'!$C$5:$C$9</c:f>
              <c:strCache>
                <c:ptCount val="5"/>
                <c:pt idx="0">
                  <c:v>Alemania</c:v>
                </c:pt>
                <c:pt idx="1">
                  <c:v>UK</c:v>
                </c:pt>
                <c:pt idx="2">
                  <c:v>Italia</c:v>
                </c:pt>
                <c:pt idx="3">
                  <c:v>Francia</c:v>
                </c:pt>
                <c:pt idx="4">
                  <c:v>España</c:v>
                </c:pt>
              </c:strCache>
            </c:strRef>
          </c:cat>
          <c:val>
            <c:numRef>
              <c:f>'Compartaiva Paises'!$G$5:$G$9</c:f>
              <c:numCache>
                <c:formatCode>0.0%</c:formatCode>
                <c:ptCount val="5"/>
                <c:pt idx="0">
                  <c:v>1.2279125486672657E-2</c:v>
                </c:pt>
                <c:pt idx="1">
                  <c:v>4.7654229774658295E-2</c:v>
                </c:pt>
                <c:pt idx="2">
                  <c:v>4.229195088676671E-2</c:v>
                </c:pt>
                <c:pt idx="3">
                  <c:v>9.1177920157713158E-2</c:v>
                </c:pt>
                <c:pt idx="4">
                  <c:v>6.4278187565858805E-2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5216"/>
        <c:axId val="74503680"/>
      </c:lineChart>
      <c:catAx>
        <c:axId val="744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502144"/>
        <c:crosses val="autoZero"/>
        <c:auto val="1"/>
        <c:lblAlgn val="ctr"/>
        <c:lblOffset val="100"/>
        <c:noMultiLvlLbl val="0"/>
      </c:catAx>
      <c:valAx>
        <c:axId val="7450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475776"/>
        <c:crosses val="autoZero"/>
        <c:crossBetween val="between"/>
      </c:valAx>
      <c:valAx>
        <c:axId val="7450368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505216"/>
        <c:crosses val="max"/>
        <c:crossBetween val="between"/>
      </c:valAx>
      <c:catAx>
        <c:axId val="74505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3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769398206800055E-2"/>
          <c:y val="6.533825688794552E-2"/>
          <c:w val="0.47512783048530549"/>
          <c:h val="4.1214610007024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100"/>
      <c:rAngAx val="0"/>
      <c:perspective val="3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098333112412916E-2"/>
          <c:y val="0.14572025872464037"/>
          <c:w val="0.90386102900713772"/>
          <c:h val="0.754487983719966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'PREVISIÓN VN '!$D$38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'PREVISIÓN VN '!$C$39:$C$42</c:f>
              <c:strCache>
                <c:ptCount val="4"/>
                <c:pt idx="0">
                  <c:v>Particulares</c:v>
                </c:pt>
                <c:pt idx="1">
                  <c:v>Empresas</c:v>
                </c:pt>
                <c:pt idx="2">
                  <c:v>Rentacar</c:v>
                </c:pt>
                <c:pt idx="3">
                  <c:v>Total Mercado</c:v>
                </c:pt>
              </c:strCache>
            </c:strRef>
          </c:cat>
          <c:val>
            <c:numRef>
              <c:f>'PREVISIÓN VN '!$D$39:$D$42</c:f>
              <c:numCache>
                <c:formatCode>0.00%</c:formatCode>
                <c:ptCount val="4"/>
                <c:pt idx="0">
                  <c:v>0.20358620915636783</c:v>
                </c:pt>
                <c:pt idx="1">
                  <c:v>0.12559383217445741</c:v>
                </c:pt>
                <c:pt idx="2">
                  <c:v>1.5481655085427537E-3</c:v>
                </c:pt>
                <c:pt idx="3">
                  <c:v>0.16005258344048201</c:v>
                </c:pt>
              </c:numCache>
            </c:numRef>
          </c:val>
        </c:ser>
        <c:ser>
          <c:idx val="1"/>
          <c:order val="1"/>
          <c:tx>
            <c:strRef>
              <c:f>'PREVISIÓN VN '!$E$38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'PREVISIÓN VN '!$C$39:$C$42</c:f>
              <c:strCache>
                <c:ptCount val="4"/>
                <c:pt idx="0">
                  <c:v>Particulares</c:v>
                </c:pt>
                <c:pt idx="1">
                  <c:v>Empresas</c:v>
                </c:pt>
                <c:pt idx="2">
                  <c:v>Rentacar</c:v>
                </c:pt>
                <c:pt idx="3">
                  <c:v>Total Mercado</c:v>
                </c:pt>
              </c:strCache>
            </c:strRef>
          </c:cat>
          <c:val>
            <c:numRef>
              <c:f>'PREVISIÓN VN '!$E$39:$E$42</c:f>
              <c:numCache>
                <c:formatCode>0.00%</c:formatCode>
                <c:ptCount val="4"/>
                <c:pt idx="0">
                  <c:v>9.8406523139216384E-2</c:v>
                </c:pt>
                <c:pt idx="1">
                  <c:v>7.3787616053872629E-2</c:v>
                </c:pt>
                <c:pt idx="2">
                  <c:v>7.8322981920367907E-2</c:v>
                </c:pt>
                <c:pt idx="3">
                  <c:v>9.1381514953578824E-2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7187456"/>
        <c:axId val="27213824"/>
        <c:axId val="0"/>
      </c:bar3DChart>
      <c:catAx>
        <c:axId val="271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213824"/>
        <c:crosses val="autoZero"/>
        <c:auto val="1"/>
        <c:lblAlgn val="ctr"/>
        <c:lblOffset val="100"/>
        <c:noMultiLvlLbl val="0"/>
      </c:catAx>
      <c:valAx>
        <c:axId val="2721382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18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367974814886959"/>
          <c:y val="0.13931656802442782"/>
          <c:w val="0.30754330631131527"/>
          <c:h val="8.4014214290692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'Evolución PVP'!$B$4</c:f>
              <c:strCache>
                <c:ptCount val="1"/>
                <c:pt idx="0">
                  <c:v>España</c:v>
                </c:pt>
              </c:strCache>
            </c:strRef>
          </c:tx>
          <c:spPr>
            <a:pattFill prst="trellis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34925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"/>
              <c:layout>
                <c:manualLayout>
                  <c:x val="-3.79693762331078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'Evolución PVP'!$C$3:$F$3</c:f>
              <c:strCache>
                <c:ptCount val="4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</c:strCache>
            </c:strRef>
          </c:cat>
          <c:val>
            <c:numRef>
              <c:f>'Evolución PVP'!$C$4:$F$4</c:f>
              <c:numCache>
                <c:formatCode>"€"#,##0_);[Red]\("€"#,##0\)</c:formatCode>
                <c:ptCount val="4"/>
                <c:pt idx="0">
                  <c:v>24116</c:v>
                </c:pt>
                <c:pt idx="1">
                  <c:v>24466</c:v>
                </c:pt>
                <c:pt idx="2">
                  <c:v>24642</c:v>
                </c:pt>
                <c:pt idx="3">
                  <c:v>24463</c:v>
                </c:pt>
              </c:numCache>
            </c:numRef>
          </c:val>
        </c:ser>
        <c:ser>
          <c:idx val="1"/>
          <c:order val="1"/>
          <c:tx>
            <c:strRef>
              <c:f>'Evolución PVP'!$B$5</c:f>
              <c:strCache>
                <c:ptCount val="1"/>
                <c:pt idx="0">
                  <c:v>Málaga</c:v>
                </c:pt>
              </c:strCache>
            </c:strRef>
          </c:tx>
          <c:spPr>
            <a:pattFill prst="trellis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47625"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1"/>
              <c:layout>
                <c:manualLayout>
                  <c:x val="5.0119576627702313E-2"/>
                  <c:y val="4.5726490418049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187750493243125E-2"/>
                  <c:y val="9.1452980836099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'Evolución PVP'!$C$3:$F$3</c:f>
              <c:strCache>
                <c:ptCount val="4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</c:strCache>
            </c:strRef>
          </c:cat>
          <c:val>
            <c:numRef>
              <c:f>'Evolución PVP'!$C$5:$F$5</c:f>
              <c:numCache>
                <c:formatCode>"€"#,##0_);[Red]\("€"#,##0\)</c:formatCode>
                <c:ptCount val="4"/>
                <c:pt idx="0">
                  <c:v>23705</c:v>
                </c:pt>
                <c:pt idx="1">
                  <c:v>24470</c:v>
                </c:pt>
                <c:pt idx="2">
                  <c:v>24556</c:v>
                </c:pt>
                <c:pt idx="3">
                  <c:v>24118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75410048"/>
        <c:axId val="75411840"/>
      </c:barChart>
      <c:catAx>
        <c:axId val="7541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5411840"/>
        <c:crosses val="autoZero"/>
        <c:auto val="1"/>
        <c:lblAlgn val="ctr"/>
        <c:lblOffset val="100"/>
        <c:noMultiLvlLbl val="0"/>
      </c:catAx>
      <c:valAx>
        <c:axId val="75411840"/>
        <c:scaling>
          <c:orientation val="minMax"/>
        </c:scaling>
        <c:delete val="0"/>
        <c:axPos val="l"/>
        <c:numFmt formatCode="&quot;€&quot;#,##0_);[Red]\(&quot;€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541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394639943879469"/>
          <c:y val="1.8632464692038386E-2"/>
          <c:w val="0.30170358725099561"/>
          <c:h val="8.3267939051268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'Evolución PVP'!$B$8</c:f>
              <c:strCache>
                <c:ptCount val="1"/>
                <c:pt idx="0">
                  <c:v>España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47625"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'Evolución PVP'!$C$7:$F$7</c:f>
              <c:strCache>
                <c:ptCount val="4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</c:strCache>
            </c:strRef>
          </c:cat>
          <c:val>
            <c:numRef>
              <c:f>'Evolución PVP'!$C$8:$F$8</c:f>
              <c:numCache>
                <c:formatCode>"€"#,##0_);[Red]\("€"#,##0\)</c:formatCode>
                <c:ptCount val="4"/>
                <c:pt idx="0">
                  <c:v>23445</c:v>
                </c:pt>
                <c:pt idx="1">
                  <c:v>23566</c:v>
                </c:pt>
                <c:pt idx="2">
                  <c:v>23441</c:v>
                </c:pt>
                <c:pt idx="3">
                  <c:v>23578</c:v>
                </c:pt>
              </c:numCache>
            </c:numRef>
          </c:val>
        </c:ser>
        <c:ser>
          <c:idx val="1"/>
          <c:order val="1"/>
          <c:tx>
            <c:strRef>
              <c:f>'Evolución PVP'!$B$9</c:f>
              <c:strCache>
                <c:ptCount val="1"/>
                <c:pt idx="0">
                  <c:v>Málaga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 w="47625">
              <a:solidFill>
                <a:schemeClr val="accent2">
                  <a:lumMod val="50000"/>
                </a:schemeClr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'Evolución PVP'!$C$7:$F$7</c:f>
              <c:strCache>
                <c:ptCount val="4"/>
                <c:pt idx="0">
                  <c:v>Año 2012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</c:strCache>
            </c:strRef>
          </c:cat>
          <c:val>
            <c:numRef>
              <c:f>'Evolución PVP'!$C$9:$F$9</c:f>
              <c:numCache>
                <c:formatCode>"€"#,##0_);[Red]\("€"#,##0\)</c:formatCode>
                <c:ptCount val="4"/>
                <c:pt idx="0">
                  <c:v>24233</c:v>
                </c:pt>
                <c:pt idx="1">
                  <c:v>24370</c:v>
                </c:pt>
                <c:pt idx="2">
                  <c:v>23779</c:v>
                </c:pt>
                <c:pt idx="3">
                  <c:v>23978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77573120"/>
        <c:axId val="77583104"/>
      </c:barChart>
      <c:catAx>
        <c:axId val="775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583104"/>
        <c:crosses val="autoZero"/>
        <c:auto val="1"/>
        <c:lblAlgn val="ctr"/>
        <c:lblOffset val="100"/>
        <c:noMultiLvlLbl val="0"/>
      </c:catAx>
      <c:valAx>
        <c:axId val="77583104"/>
        <c:scaling>
          <c:orientation val="minMax"/>
        </c:scaling>
        <c:delete val="0"/>
        <c:axPos val="l"/>
        <c:numFmt formatCode="&quot;€&quot;#,##0_);[Red]\(&quot;€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57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41711932801119"/>
          <c:y val="1.5860850295913068E-2"/>
          <c:w val="0.32061653367879761"/>
          <c:h val="9.3438003885454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MERCADO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Hoja1!$A$3:$A$8</c:f>
              <c:strCache>
                <c:ptCount val="6"/>
                <c:pt idx="0">
                  <c:v>Alemania</c:v>
                </c:pt>
                <c:pt idx="1">
                  <c:v>Francia</c:v>
                </c:pt>
                <c:pt idx="2">
                  <c:v>UK</c:v>
                </c:pt>
                <c:pt idx="3">
                  <c:v>Italia</c:v>
                </c:pt>
                <c:pt idx="4">
                  <c:v>España</c:v>
                </c:pt>
                <c:pt idx="5">
                  <c:v>Euro 5</c:v>
                </c:pt>
              </c:strCache>
            </c:strRef>
          </c:cat>
          <c:val>
            <c:numRef>
              <c:f>Hoja1!$B$3:$B$8</c:f>
              <c:numCache>
                <c:formatCode>_-* #,##0\ _€_-;\-* #,##0\ _€_-;_-* "-"??\ _€_-;_-@_-</c:formatCode>
                <c:ptCount val="6"/>
                <c:pt idx="0">
                  <c:v>1986</c:v>
                </c:pt>
                <c:pt idx="1">
                  <c:v>2510</c:v>
                </c:pt>
                <c:pt idx="2">
                  <c:v>2542</c:v>
                </c:pt>
                <c:pt idx="3">
                  <c:v>2569</c:v>
                </c:pt>
                <c:pt idx="4">
                  <c:v>4190</c:v>
                </c:pt>
                <c:pt idx="5">
                  <c:v>2503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00544"/>
        <c:axId val="25596288"/>
      </c:barChart>
      <c:catAx>
        <c:axId val="91900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5596288"/>
        <c:crosses val="autoZero"/>
        <c:auto val="1"/>
        <c:lblAlgn val="ctr"/>
        <c:lblOffset val="100"/>
        <c:noMultiLvlLbl val="0"/>
      </c:catAx>
      <c:valAx>
        <c:axId val="25596288"/>
        <c:scaling>
          <c:orientation val="minMax"/>
        </c:scaling>
        <c:delete val="0"/>
        <c:axPos val="b"/>
        <c:majorGridlines/>
        <c:numFmt formatCode="_-* #,##0\ _€_-;\-* #,##0\ _€_-;_-* &quot;-&quot;??\ _€_-;_-@_-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91900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'Flotas Cataluña'!$C$5:$C$11</c:f>
              <c:strCache>
                <c:ptCount val="7"/>
                <c:pt idx="0">
                  <c:v>1.- sólo 1</c:v>
                </c:pt>
                <c:pt idx="1">
                  <c:v>2.- de 2 a 4</c:v>
                </c:pt>
                <c:pt idx="2">
                  <c:v>3.- de 5 a 9</c:v>
                </c:pt>
                <c:pt idx="3">
                  <c:v>4.- de 10 a 19</c:v>
                </c:pt>
                <c:pt idx="4">
                  <c:v>5.- de 20 a 49</c:v>
                </c:pt>
                <c:pt idx="5">
                  <c:v>6.- de 50 a 149</c:v>
                </c:pt>
                <c:pt idx="6">
                  <c:v>7.- más de 149</c:v>
                </c:pt>
              </c:strCache>
            </c:strRef>
          </c:cat>
          <c:val>
            <c:numRef>
              <c:f>'Flotas Cataluña'!$D$5:$D$11</c:f>
              <c:numCache>
                <c:formatCode>_-* #,##0\ _€_-;\-* #,##0\ _€_-;_-* "-"??\ _€_-;_-@_-</c:formatCode>
                <c:ptCount val="7"/>
                <c:pt idx="0">
                  <c:v>1288</c:v>
                </c:pt>
                <c:pt idx="1">
                  <c:v>2039</c:v>
                </c:pt>
                <c:pt idx="2">
                  <c:v>1042</c:v>
                </c:pt>
                <c:pt idx="3">
                  <c:v>610</c:v>
                </c:pt>
                <c:pt idx="4">
                  <c:v>330</c:v>
                </c:pt>
                <c:pt idx="5">
                  <c:v>90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5720320"/>
        <c:axId val="25721088"/>
      </c:barChart>
      <c:catAx>
        <c:axId val="257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721088"/>
        <c:crosses val="autoZero"/>
        <c:auto val="1"/>
        <c:lblAlgn val="ctr"/>
        <c:lblOffset val="100"/>
        <c:noMultiLvlLbl val="0"/>
      </c:catAx>
      <c:valAx>
        <c:axId val="25721088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72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100"/>
      <c:rAngAx val="0"/>
      <c:perspective val="3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'PREVISIÓN VO'!$D$38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1"/>
              <c:layout>
                <c:manualLayout>
                  <c:x val="-2.9725161623739685E-2"/>
                  <c:y val="1.5448406731004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560258597983567E-2"/>
                  <c:y val="7.72450746799701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'PREVISIÓN VO'!$C$39:$C$42</c:f>
              <c:strCache>
                <c:ptCount val="4"/>
                <c:pt idx="0">
                  <c:v>PARTICULARES</c:v>
                </c:pt>
                <c:pt idx="1">
                  <c:v>PROFESIONALES</c:v>
                </c:pt>
                <c:pt idx="2">
                  <c:v>RAC</c:v>
                </c:pt>
                <c:pt idx="3">
                  <c:v>IMPORTACIÓN</c:v>
                </c:pt>
              </c:strCache>
            </c:strRef>
          </c:cat>
          <c:val>
            <c:numRef>
              <c:f>'PREVISIÓN VO'!$D$39:$D$42</c:f>
              <c:numCache>
                <c:formatCode>0.00%</c:formatCode>
                <c:ptCount val="4"/>
                <c:pt idx="0">
                  <c:v>8.8181925297513841E-2</c:v>
                </c:pt>
                <c:pt idx="1">
                  <c:v>1.4015207991650515E-2</c:v>
                </c:pt>
                <c:pt idx="2">
                  <c:v>-3.2854209445585217E-2</c:v>
                </c:pt>
                <c:pt idx="3">
                  <c:v>0.1969532100108814</c:v>
                </c:pt>
              </c:numCache>
            </c:numRef>
          </c:val>
        </c:ser>
        <c:ser>
          <c:idx val="1"/>
          <c:order val="1"/>
          <c:tx>
            <c:strRef>
              <c:f>'PREVISIÓN VO'!$E$38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3.9633548831652911E-2"/>
                  <c:y val="-7.08043795788696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780129298991749E-2"/>
                  <c:y val="-1.5448406731004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50529092273143E-2"/>
                  <c:y val="8.55136215109940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523613481148783E-2"/>
                  <c:y val="7.7242033655023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'PREVISIÓN VO'!$C$39:$C$42</c:f>
              <c:strCache>
                <c:ptCount val="4"/>
                <c:pt idx="0">
                  <c:v>PARTICULARES</c:v>
                </c:pt>
                <c:pt idx="1">
                  <c:v>PROFESIONALES</c:v>
                </c:pt>
                <c:pt idx="2">
                  <c:v>RAC</c:v>
                </c:pt>
                <c:pt idx="3">
                  <c:v>IMPORTACIÓN</c:v>
                </c:pt>
              </c:strCache>
            </c:strRef>
          </c:cat>
          <c:val>
            <c:numRef>
              <c:f>'PREVISIÓN VO'!$E$39:$E$42</c:f>
              <c:numCache>
                <c:formatCode>0.00%</c:formatCode>
                <c:ptCount val="4"/>
                <c:pt idx="0">
                  <c:v>5.2558633085735322E-2</c:v>
                </c:pt>
                <c:pt idx="1">
                  <c:v>2.4702249669166298E-2</c:v>
                </c:pt>
                <c:pt idx="2">
                  <c:v>-4.0905874026893135E-2</c:v>
                </c:pt>
                <c:pt idx="3">
                  <c:v>9.2121212121212118E-2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92873856"/>
        <c:axId val="92875392"/>
        <c:axId val="0"/>
      </c:bar3DChart>
      <c:catAx>
        <c:axId val="9287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875392"/>
        <c:crosses val="autoZero"/>
        <c:auto val="1"/>
        <c:lblAlgn val="ctr"/>
        <c:lblOffset val="100"/>
        <c:noMultiLvlLbl val="0"/>
      </c:catAx>
      <c:valAx>
        <c:axId val="9287539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87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398769050629834"/>
          <c:y val="0.19820761989620983"/>
          <c:w val="0.20812887207289077"/>
          <c:h val="9.799162796773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Hoja7!$E$4:$L$4</c:f>
              <c:strCache>
                <c:ptCount val="8"/>
                <c:pt idx="0">
                  <c:v>Año 2013</c:v>
                </c:pt>
                <c:pt idx="1">
                  <c:v>Año 2014</c:v>
                </c:pt>
                <c:pt idx="2">
                  <c:v>Año 2015</c:v>
                </c:pt>
                <c:pt idx="3">
                  <c:v>Año 2016</c:v>
                </c:pt>
                <c:pt idx="4">
                  <c:v>Año 2017</c:v>
                </c:pt>
                <c:pt idx="5">
                  <c:v>Año 2018</c:v>
                </c:pt>
                <c:pt idx="6">
                  <c:v>Año 2019</c:v>
                </c:pt>
                <c:pt idx="7">
                  <c:v>Año 2020</c:v>
                </c:pt>
              </c:strCache>
            </c:strRef>
          </c:cat>
          <c:val>
            <c:numRef>
              <c:f>Hoja7!$E$5:$L$5</c:f>
              <c:numCache>
                <c:formatCode>_-* #,##0\ _€_-;\-* #,##0\ _€_-;_-* "-"??\ _€_-;_-@_-</c:formatCode>
                <c:ptCount val="8"/>
                <c:pt idx="0">
                  <c:v>889</c:v>
                </c:pt>
                <c:pt idx="1">
                  <c:v>894</c:v>
                </c:pt>
                <c:pt idx="2">
                  <c:v>903</c:v>
                </c:pt>
                <c:pt idx="3">
                  <c:v>912</c:v>
                </c:pt>
                <c:pt idx="4">
                  <c:v>916</c:v>
                </c:pt>
                <c:pt idx="5">
                  <c:v>923</c:v>
                </c:pt>
                <c:pt idx="6">
                  <c:v>936</c:v>
                </c:pt>
                <c:pt idx="7">
                  <c:v>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059520"/>
        <c:axId val="92061056"/>
        <c:axId val="0"/>
      </c:bar3DChart>
      <c:catAx>
        <c:axId val="9205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061056"/>
        <c:crosses val="autoZero"/>
        <c:auto val="1"/>
        <c:lblAlgn val="ctr"/>
        <c:lblOffset val="100"/>
        <c:noMultiLvlLbl val="0"/>
      </c:catAx>
      <c:valAx>
        <c:axId val="9206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05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0.0082</cdr:x>
      <cdr:y>0.07292</cdr:y>
    </cdr:from>
    <cdr:to>
      <cdr:x>0.07144</cdr:x>
      <cdr:y>0.14447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370511"/>
          <a:ext cx="555625" cy="3635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0.0082</cdr:x>
      <cdr:y>0.21464</cdr:y>
    </cdr:from>
    <cdr:to>
      <cdr:x>0.06928</cdr:x>
      <cdr:y>0.28556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1090591"/>
          <a:ext cx="536575" cy="360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0.0082</cdr:x>
      <cdr:y>0.35974</cdr:y>
    </cdr:from>
    <cdr:to>
      <cdr:x>0.06964</cdr:x>
      <cdr:y>0.44138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1827893"/>
          <a:ext cx="539750" cy="414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0.0082</cdr:x>
      <cdr:y>0.52641</cdr:y>
    </cdr:from>
    <cdr:to>
      <cdr:x>0.07072</cdr:x>
      <cdr:y>0.60109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2674767"/>
          <a:ext cx="549275" cy="3794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0.0082</cdr:x>
      <cdr:y>0.66813</cdr:y>
    </cdr:from>
    <cdr:to>
      <cdr:x>0.06928</cdr:x>
      <cdr:y>0.75316</cdr:y>
    </cdr:to>
    <cdr:pic>
      <cdr:nvPicPr>
        <cdr:cNvPr id="6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3394847"/>
          <a:ext cx="536575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0.0082</cdr:x>
      <cdr:y>0.82402</cdr:y>
    </cdr:from>
    <cdr:to>
      <cdr:x>0.06964</cdr:x>
      <cdr:y>0.89488</cdr:y>
    </cdr:to>
    <cdr:pic>
      <cdr:nvPicPr>
        <cdr:cNvPr id="7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4186935"/>
          <a:ext cx="53975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0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62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55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0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88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63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61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7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0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52BD-5FBA-4B3D-B7BE-CC856200C35E}" type="datetimeFigureOut">
              <a:rPr lang="es-ES" smtClean="0"/>
              <a:t>11/12/2014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34B3-26AD-49C1-8A0E-4919037C7E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1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Microsoft_Excel_97-2003_Worksheet1.xls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Microsoft_Excel_97-2003_Worksheet2.xls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siberia.eu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712968" cy="1470025"/>
          </a:xfrm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5400" b="1" dirty="0" smtClean="0">
                <a:ln w="15875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Análisis y Previsión del Mercado de la Automoción</a:t>
            </a:r>
            <a:endParaRPr lang="es-ES" sz="5400" b="1" dirty="0">
              <a:ln w="15875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57" y="5917178"/>
            <a:ext cx="6400800" cy="936104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IV Foro de Automoción de Málaga</a:t>
            </a:r>
          </a:p>
          <a:p>
            <a:pPr algn="l"/>
            <a:r>
              <a:rPr lang="es-ES" sz="1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11/12/2014</a:t>
            </a:r>
          </a:p>
          <a:p>
            <a:pPr algn="l"/>
            <a:endParaRPr lang="es-ES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68357"/>
            <a:ext cx="1737266" cy="8430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es la Eficacia del Plan PIVE?</a:t>
            </a:r>
            <a:endParaRPr lang="es-ES" sz="2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37" y="764704"/>
            <a:ext cx="9042483" cy="5616624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208114" y="4149080"/>
            <a:ext cx="720080" cy="3960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8250956" y="6023132"/>
            <a:ext cx="720080" cy="39604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3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7772400" cy="1470025"/>
          </a:xfrm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5400" b="1" dirty="0" smtClean="0">
                <a:ln w="15875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Análisis por </a:t>
            </a:r>
            <a:r>
              <a:rPr lang="es-ES" sz="5400" b="1" dirty="0" err="1" smtClean="0">
                <a:ln w="15875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Geotipos</a:t>
            </a:r>
            <a:endParaRPr lang="es-ES" sz="5400" b="1" dirty="0">
              <a:ln w="15875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es la Tasa de Compra por </a:t>
            </a:r>
            <a:r>
              <a:rPr lang="es-ES" sz="2800" b="1" dirty="0" err="1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</a:t>
            </a:r>
            <a:r>
              <a:rPr lang="es-ES" sz="28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eotipos</a:t>
            </a:r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?</a:t>
            </a:r>
            <a:endParaRPr lang="es-ES" sz="2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5825" t="26045" r="5722" b="11216"/>
          <a:stretch/>
        </p:blipFill>
        <p:spPr>
          <a:xfrm>
            <a:off x="128588" y="1340768"/>
            <a:ext cx="881605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7772400" cy="1470025"/>
          </a:xfrm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5400" b="1" dirty="0" smtClean="0">
                <a:ln w="15875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Análisis por Flotas</a:t>
            </a:r>
            <a:endParaRPr lang="es-ES" sz="5400" b="1" dirty="0">
              <a:ln w="15875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 distribuye el Parque de Empresas?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5729" t="28299" r="44896" b="43229"/>
          <a:stretch/>
        </p:blipFill>
        <p:spPr>
          <a:xfrm>
            <a:off x="233772" y="1347297"/>
            <a:ext cx="8496944" cy="32000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0105" t="57465" r="45416" b="31250"/>
          <a:stretch/>
        </p:blipFill>
        <p:spPr>
          <a:xfrm>
            <a:off x="201859" y="4809225"/>
            <a:ext cx="8514669" cy="1296144"/>
          </a:xfrm>
          <a:prstGeom prst="rect">
            <a:avLst/>
          </a:prstGeom>
        </p:spPr>
      </p:pic>
      <p:sp>
        <p:nvSpPr>
          <p:cNvPr id="9" name="21 CuadroTexto"/>
          <p:cNvSpPr txBox="1"/>
          <p:nvPr/>
        </p:nvSpPr>
        <p:spPr>
          <a:xfrm>
            <a:off x="218840" y="773400"/>
            <a:ext cx="276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Turismos + 4x4 + Comerciales</a:t>
            </a:r>
            <a:endParaRPr lang="es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0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 Distribuyen las Flotas en España?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6146" t="24478" r="7604" b="8854"/>
          <a:stretch/>
        </p:blipFill>
        <p:spPr>
          <a:xfrm>
            <a:off x="107504" y="848428"/>
            <a:ext cx="8891908" cy="54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 Distribuyen las Flotas en Málaga?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1 CuadroTexto"/>
          <p:cNvSpPr txBox="1"/>
          <p:nvPr/>
        </p:nvSpPr>
        <p:spPr>
          <a:xfrm>
            <a:off x="0" y="764704"/>
            <a:ext cx="276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Turismos + 4x4 + Comerciales</a:t>
            </a:r>
            <a:endParaRPr lang="es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764704"/>
            <a:ext cx="5904656" cy="2939690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56532"/>
              </p:ext>
            </p:extLst>
          </p:nvPr>
        </p:nvGraphicFramePr>
        <p:xfrm>
          <a:off x="323528" y="3356992"/>
          <a:ext cx="7632848" cy="330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96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208912" cy="1470025"/>
          </a:xfrm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5400" b="1" dirty="0" smtClean="0">
                <a:ln w="15875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Análisis y Previsión de VO</a:t>
            </a:r>
            <a:endParaRPr lang="es-ES" sz="5400" b="1" dirty="0">
              <a:ln w="15875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26877"/>
            <a:ext cx="7056784" cy="225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Previsión del VO en España y Andalucía?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1 CuadroTexto"/>
          <p:cNvSpPr txBox="1"/>
          <p:nvPr/>
        </p:nvSpPr>
        <p:spPr>
          <a:xfrm>
            <a:off x="251520" y="76570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Turismos + 4x4 + Comerciales</a:t>
            </a:r>
            <a:endParaRPr lang="es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267272"/>
            <a:ext cx="7056784" cy="216445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27584" y="1250532"/>
            <a:ext cx="172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50429" y="4107147"/>
            <a:ext cx="20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ANDALUCÍA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5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Previsión del VO en Málaga?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1 CuadroTexto"/>
          <p:cNvSpPr txBox="1"/>
          <p:nvPr/>
        </p:nvSpPr>
        <p:spPr>
          <a:xfrm>
            <a:off x="251520" y="76570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Turismos + 4x4 + Comerciales</a:t>
            </a:r>
            <a:endParaRPr lang="es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055748"/>
              </p:ext>
            </p:extLst>
          </p:nvPr>
        </p:nvGraphicFramePr>
        <p:xfrm>
          <a:off x="1259632" y="3387891"/>
          <a:ext cx="6408712" cy="328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187370"/>
            <a:ext cx="7328420" cy="243540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27584" y="1250532"/>
            <a:ext cx="172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MÁLAGA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0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7772400" cy="1470025"/>
          </a:xfrm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5400" b="1" dirty="0" smtClean="0">
                <a:ln w="15875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Análisis y Previsiones del Mercado de V.N.</a:t>
            </a:r>
            <a:endParaRPr lang="es-ES" sz="5400" b="1" dirty="0">
              <a:ln w="15875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Edad Media del VO en España en 2014?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1 CuadroTexto"/>
          <p:cNvSpPr txBox="1"/>
          <p:nvPr/>
        </p:nvSpPr>
        <p:spPr>
          <a:xfrm>
            <a:off x="395536" y="692696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Turismos + 4x4 </a:t>
            </a:r>
            <a:endParaRPr lang="es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8657" t="24406" r="27556" b="11610"/>
          <a:stretch/>
        </p:blipFill>
        <p:spPr>
          <a:xfrm>
            <a:off x="127100" y="1187369"/>
            <a:ext cx="8774454" cy="52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208912" cy="1470025"/>
          </a:xfrm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5400" b="1" dirty="0" smtClean="0">
                <a:ln w="15875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Análisis y Previsión de Parque</a:t>
            </a:r>
            <a:endParaRPr lang="es-ES" sz="5400" b="1" dirty="0">
              <a:ln w="15875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el  Parque del Futuro en España?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466461"/>
              </p:ext>
            </p:extLst>
          </p:nvPr>
        </p:nvGraphicFramePr>
        <p:xfrm>
          <a:off x="107504" y="1056616"/>
          <a:ext cx="8856984" cy="489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Chart" r:id="rId5" imgW="11693141" imgH="5474682" progId="Excel.Chart.8">
                  <p:embed/>
                </p:oleObj>
              </mc:Choice>
              <mc:Fallback>
                <p:oleObj name="Chart" r:id="rId5" imgW="11693141" imgH="54746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056616"/>
                        <a:ext cx="8856984" cy="489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308304" y="142987"/>
            <a:ext cx="148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En Miles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el  Parque del Futuro en Málaga?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308304" y="142987"/>
            <a:ext cx="148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En Miles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39752" y="11967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Previsión Parque Turismos + 4x4 + Comerciales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77746"/>
              </p:ext>
            </p:extLst>
          </p:nvPr>
        </p:nvGraphicFramePr>
        <p:xfrm>
          <a:off x="323528" y="1628801"/>
          <a:ext cx="857802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15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Densidad del  Parque del Futuro?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749691"/>
              </p:ext>
            </p:extLst>
          </p:nvPr>
        </p:nvGraphicFramePr>
        <p:xfrm>
          <a:off x="1" y="1015947"/>
          <a:ext cx="8964488" cy="508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Chart" r:id="rId5" imgW="12101609" imgH="5779509" progId="Excel.Chart.8">
                  <p:embed/>
                </p:oleObj>
              </mc:Choice>
              <mc:Fallback>
                <p:oleObj name="Chart" r:id="rId5" imgW="12101609" imgH="57795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015947"/>
                        <a:ext cx="8964488" cy="5089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4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7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Equipamiento de Seguridad vs Muertos accidentes</a:t>
            </a:r>
            <a:endParaRPr lang="es-ES" sz="27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8" y="836712"/>
            <a:ext cx="88753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68357"/>
            <a:ext cx="1737266" cy="8430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9371" y="1052736"/>
            <a:ext cx="5868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MSI, SISTEMAS DE INTELIGENCIA DE MERCADO</a:t>
            </a:r>
          </a:p>
          <a:p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Avda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Alberto Alcocer, 46   6ª Planta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Madrid – 28016 (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Spain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Teléfono: 00 34 914 584220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Fax: 00 34 914 571703</a:t>
            </a: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/>
              </a:rPr>
              <a:t>www.msiberia.eu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32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Previsión para el Euro 5?</a:t>
            </a:r>
            <a:endParaRPr lang="es-ES" sz="32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07504" y="60268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Turismos + 4x4 + Comerciales</a:t>
            </a:r>
            <a:endParaRPr lang="es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653992"/>
              </p:ext>
            </p:extLst>
          </p:nvPr>
        </p:nvGraphicFramePr>
        <p:xfrm>
          <a:off x="0" y="1124744"/>
          <a:ext cx="9036496" cy="557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478452" y="141021"/>
            <a:ext cx="148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En Miles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32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Previsión en España y Andalucía?</a:t>
            </a:r>
            <a:endParaRPr lang="es-ES" sz="32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03188" y="63317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Turismos + 4x4 + Comerciales</a:t>
            </a:r>
            <a:endParaRPr lang="es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90" y="1279062"/>
            <a:ext cx="7341986" cy="216317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90" y="4111464"/>
            <a:ext cx="7341986" cy="228375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27584" y="1250532"/>
            <a:ext cx="172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95536" y="4111464"/>
            <a:ext cx="201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ANDALUCÍA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6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32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Previsión en Málaga?</a:t>
            </a:r>
            <a:endParaRPr lang="es-ES" sz="32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03188" y="63317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Turismos + 4x4 + Comerciales</a:t>
            </a:r>
            <a:endParaRPr lang="es-ES" sz="1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187370"/>
            <a:ext cx="6736081" cy="223855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15256" y="118737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MÁLAGA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926450"/>
              </p:ext>
            </p:extLst>
          </p:nvPr>
        </p:nvGraphicFramePr>
        <p:xfrm>
          <a:off x="697508" y="3425928"/>
          <a:ext cx="7474892" cy="309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12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7772400" cy="1470025"/>
          </a:xfrm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5400" b="1" dirty="0" smtClean="0">
                <a:ln w="15875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Análisis y Previsiones de Precios &amp; Promociones</a:t>
            </a:r>
            <a:endParaRPr lang="es-ES" sz="5400" b="1" dirty="0">
              <a:ln w="15875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Evolución del Precio Medio Ponderado?</a:t>
            </a:r>
            <a:endParaRPr lang="es-ES" sz="2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4716016" y="725705"/>
            <a:ext cx="38164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Turismos + 4x4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774501"/>
              </p:ext>
            </p:extLst>
          </p:nvPr>
        </p:nvGraphicFramePr>
        <p:xfrm>
          <a:off x="301243" y="920256"/>
          <a:ext cx="8362002" cy="555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2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será la Evolución del Precio Medio Ponderado?</a:t>
            </a:r>
            <a:endParaRPr lang="es-ES" sz="2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796136" y="725705"/>
            <a:ext cx="30243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Comerciales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45327"/>
              </p:ext>
            </p:extLst>
          </p:nvPr>
        </p:nvGraphicFramePr>
        <p:xfrm>
          <a:off x="539552" y="980728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06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584684"/>
          </a:xfrm>
        </p:spPr>
        <p:txBody>
          <a:bodyPr>
            <a:noAutofit/>
            <a:scene3d>
              <a:camera prst="orthographicFront"/>
              <a:lightRig rig="harsh" dir="t"/>
            </a:scene3d>
            <a:sp3d contourW="19050" prstMaterial="metal"/>
          </a:bodyPr>
          <a:lstStyle/>
          <a:p>
            <a:pPr algn="l"/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¿Cómo son las Promociones Medias?</a:t>
            </a:r>
            <a:endParaRPr lang="es-ES" sz="28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4 Imagen" descr="logo_msi_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23371"/>
            <a:ext cx="1449234" cy="7033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alanced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 flipV="1">
            <a:off x="107504" y="584684"/>
            <a:ext cx="8794050" cy="18002"/>
          </a:xfrm>
          <a:prstGeom prst="line">
            <a:avLst/>
          </a:prstGeom>
          <a:ln w="19050" cap="rnd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494437"/>
              </p:ext>
            </p:extLst>
          </p:nvPr>
        </p:nvGraphicFramePr>
        <p:xfrm>
          <a:off x="251520" y="1042265"/>
          <a:ext cx="8784976" cy="508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10 CuadroTexto"/>
          <p:cNvSpPr txBox="1"/>
          <p:nvPr/>
        </p:nvSpPr>
        <p:spPr>
          <a:xfrm>
            <a:off x="611188" y="735013"/>
            <a:ext cx="43926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Promoción Media  Euro 5 . </a:t>
            </a:r>
            <a:r>
              <a:rPr lang="es-E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Total Mercado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95536" y="6123371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1400" b="1" i="1" dirty="0"/>
              <a:t>Incluye Plan PIVE</a:t>
            </a:r>
          </a:p>
          <a:p>
            <a:pPr eaLnBrk="1" hangingPunct="1"/>
            <a:r>
              <a:rPr lang="es-ES" altLang="es-ES" sz="1400" b="1" i="1" dirty="0"/>
              <a:t>Fuente: PROMOCAR</a:t>
            </a:r>
          </a:p>
        </p:txBody>
      </p:sp>
    </p:spTree>
    <p:extLst>
      <p:ext uri="{BB962C8B-B14F-4D97-AF65-F5344CB8AC3E}">
        <p14:creationId xmlns:p14="http://schemas.microsoft.com/office/powerpoint/2010/main" val="5117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387</Words>
  <Application>Microsoft Office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Tema de Office</vt:lpstr>
      <vt:lpstr>Chart</vt:lpstr>
      <vt:lpstr>Análisis y Previsión del Mercado de la Automoción</vt:lpstr>
      <vt:lpstr>Análisis y Previsiones del Mercado de V.N.</vt:lpstr>
      <vt:lpstr>¿Cómo será la Previsión para el Euro 5?</vt:lpstr>
      <vt:lpstr>¿Cómo será la Previsión en España y Andalucía?</vt:lpstr>
      <vt:lpstr>¿Cómo será la Previsión en Málaga?</vt:lpstr>
      <vt:lpstr>Análisis y Previsiones de Precios &amp; Promociones</vt:lpstr>
      <vt:lpstr>¿Cómo será la Evolución del Precio Medio Ponderado?</vt:lpstr>
      <vt:lpstr>¿Cómo será la Evolución del Precio Medio Ponderado?</vt:lpstr>
      <vt:lpstr>¿Cómo son las Promociones Medias?</vt:lpstr>
      <vt:lpstr>¿Cómo es la Eficacia del Plan PIVE?</vt:lpstr>
      <vt:lpstr>Análisis por Geotipos</vt:lpstr>
      <vt:lpstr>¿Cómo es la Tasa de Compra por Geotipos?</vt:lpstr>
      <vt:lpstr>Análisis por Flotas</vt:lpstr>
      <vt:lpstr>¿Cómo se distribuye el Parque de Empresas?</vt:lpstr>
      <vt:lpstr>¿Cómo se Distribuyen las Flotas en España?</vt:lpstr>
      <vt:lpstr>¿Cómo se Distribuyen las Flotas en Málaga?</vt:lpstr>
      <vt:lpstr>Análisis y Previsión de VO</vt:lpstr>
      <vt:lpstr>¿Cómo será la Previsión del VO en España y Andalucía?</vt:lpstr>
      <vt:lpstr>¿Cómo será la Previsión del VO en Málaga?</vt:lpstr>
      <vt:lpstr>¿Cómo será la Edad Media del VO en España en 2014?</vt:lpstr>
      <vt:lpstr>Análisis y Previsión de Parque</vt:lpstr>
      <vt:lpstr>¿Cómo será el  Parque del Futuro en España?</vt:lpstr>
      <vt:lpstr>¿Cómo será el  Parque del Futuro en Málaga?</vt:lpstr>
      <vt:lpstr>¿Cómo será la Densidad del  Parque del Futuro?</vt:lpstr>
      <vt:lpstr>Equipamiento de Seguridad vs Muertos accidentes</vt:lpstr>
      <vt:lpstr>PowerPoint Presentation</vt:lpstr>
    </vt:vector>
  </TitlesOfParts>
  <Company>MSI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Previsiones de Mercado y Volvo</dc:title>
  <dc:creator>José Manuel López</dc:creator>
  <cp:lastModifiedBy>Portatil</cp:lastModifiedBy>
  <cp:revision>155</cp:revision>
  <dcterms:created xsi:type="dcterms:W3CDTF">2013-05-05T17:56:45Z</dcterms:created>
  <dcterms:modified xsi:type="dcterms:W3CDTF">2014-12-11T07:27:29Z</dcterms:modified>
</cp:coreProperties>
</file>